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0413"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9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O DAVID PAZMIÑO QUIMI" userId="09e86c39-248f-43f5-bf2c-f32a1d36d407" providerId="ADAL" clId="{3968B1B9-7BA7-4AB6-90E2-ABE1C35F8637}"/>
    <pc:docChg chg="undo redo custSel modSld">
      <pc:chgData name="ANGELO DAVID PAZMIÑO QUIMI" userId="09e86c39-248f-43f5-bf2c-f32a1d36d407" providerId="ADAL" clId="{3968B1B9-7BA7-4AB6-90E2-ABE1C35F8637}" dt="2023-11-11T02:50:40.653" v="5" actId="255"/>
      <pc:docMkLst>
        <pc:docMk/>
      </pc:docMkLst>
      <pc:sldChg chg="modSp mod">
        <pc:chgData name="ANGELO DAVID PAZMIÑO QUIMI" userId="09e86c39-248f-43f5-bf2c-f32a1d36d407" providerId="ADAL" clId="{3968B1B9-7BA7-4AB6-90E2-ABE1C35F8637}" dt="2023-11-11T02:50:40.653" v="5" actId="255"/>
        <pc:sldMkLst>
          <pc:docMk/>
          <pc:sldMk cId="3612303273" sldId="257"/>
        </pc:sldMkLst>
        <pc:spChg chg="mod">
          <ac:chgData name="ANGELO DAVID PAZMIÑO QUIMI" userId="09e86c39-248f-43f5-bf2c-f32a1d36d407" providerId="ADAL" clId="{3968B1B9-7BA7-4AB6-90E2-ABE1C35F8637}" dt="2023-11-11T02:50:40.653" v="5" actId="255"/>
          <ac:spMkLst>
            <pc:docMk/>
            <pc:sldMk cId="3612303273" sldId="257"/>
            <ac:spMk id="3" creationId="{96A5B300-F3D0-2E4A-8D0F-02C5EEEBE75F}"/>
          </ac:spMkLst>
        </pc:spChg>
      </pc:sldChg>
      <pc:sldChg chg="modSp mod">
        <pc:chgData name="ANGELO DAVID PAZMIÑO QUIMI" userId="09e86c39-248f-43f5-bf2c-f32a1d36d407" providerId="ADAL" clId="{3968B1B9-7BA7-4AB6-90E2-ABE1C35F8637}" dt="2023-11-11T02:50:24.313" v="1" actId="108"/>
        <pc:sldMkLst>
          <pc:docMk/>
          <pc:sldMk cId="122303595" sldId="261"/>
        </pc:sldMkLst>
        <pc:spChg chg="mod">
          <ac:chgData name="ANGELO DAVID PAZMIÑO QUIMI" userId="09e86c39-248f-43f5-bf2c-f32a1d36d407" providerId="ADAL" clId="{3968B1B9-7BA7-4AB6-90E2-ABE1C35F8637}" dt="2023-11-11T02:50:24.313" v="1" actId="108"/>
          <ac:spMkLst>
            <pc:docMk/>
            <pc:sldMk cId="122303595" sldId="261"/>
            <ac:spMk id="4" creationId="{EC3D2A74-BE08-B903-822A-616219A26B6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281" y="2130426"/>
            <a:ext cx="10361851" cy="1470025"/>
          </a:xfrm>
        </p:spPr>
        <p:txBody>
          <a:bodyPr/>
          <a:lstStyle/>
          <a:p>
            <a:r>
              <a:rPr lang="es-ES"/>
              <a:t>Haga clic para modificar el estilo de título del patrón</a:t>
            </a:r>
            <a:endParaRPr lang="es-EC"/>
          </a:p>
        </p:txBody>
      </p:sp>
      <p:sp>
        <p:nvSpPr>
          <p:cNvPr id="3" name="2 Subtítulo"/>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C"/>
          </a:p>
        </p:txBody>
      </p:sp>
      <p:sp>
        <p:nvSpPr>
          <p:cNvPr id="4" name="3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103563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2480551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8049" y="274639"/>
            <a:ext cx="2742843" cy="5851525"/>
          </a:xfrm>
        </p:spPr>
        <p:txBody>
          <a:bodyPr vert="eaVert"/>
          <a:lstStyle/>
          <a:p>
            <a:r>
              <a:rPr lang="es-ES"/>
              <a:t>Haga clic para modificar el estilo de título del patrón</a:t>
            </a:r>
            <a:endParaRPr lang="es-EC"/>
          </a:p>
        </p:txBody>
      </p:sp>
      <p:sp>
        <p:nvSpPr>
          <p:cNvPr id="3" name="2 Marcador de texto vertical"/>
          <p:cNvSpPr>
            <a:spLocks noGrp="1"/>
          </p:cNvSpPr>
          <p:nvPr>
            <p:ph type="body" orient="vert" idx="1"/>
          </p:nvPr>
        </p:nvSpPr>
        <p:spPr>
          <a:xfrm>
            <a:off x="609521" y="274639"/>
            <a:ext cx="8025355"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4056010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3097522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2959" y="4406901"/>
            <a:ext cx="10361851" cy="1362075"/>
          </a:xfrm>
        </p:spPr>
        <p:txBody>
          <a:bodyPr anchor="t"/>
          <a:lstStyle>
            <a:lvl1pPr algn="l">
              <a:defRPr sz="4000" b="1" cap="all"/>
            </a:lvl1pPr>
          </a:lstStyle>
          <a:p>
            <a:r>
              <a:rPr lang="es-ES"/>
              <a:t>Haga clic para modificar el estilo de título del patrón</a:t>
            </a:r>
            <a:endParaRPr lang="es-EC"/>
          </a:p>
        </p:txBody>
      </p:sp>
      <p:sp>
        <p:nvSpPr>
          <p:cNvPr id="3" name="2 Marcador de texto"/>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4168081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contenido"/>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contenido"/>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3212862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EC"/>
          </a:p>
        </p:txBody>
      </p:sp>
      <p:sp>
        <p:nvSpPr>
          <p:cNvPr id="3" name="2 Marcador de texto"/>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4 Marcador de texto"/>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6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3446802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C"/>
          </a:p>
        </p:txBody>
      </p:sp>
      <p:sp>
        <p:nvSpPr>
          <p:cNvPr id="3" name="2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4143442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233764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521" y="273050"/>
            <a:ext cx="4010562" cy="1162050"/>
          </a:xfrm>
        </p:spPr>
        <p:txBody>
          <a:bodyPr anchor="b"/>
          <a:lstStyle>
            <a:lvl1pPr algn="l">
              <a:defRPr sz="2000" b="1"/>
            </a:lvl1pPr>
          </a:lstStyle>
          <a:p>
            <a:r>
              <a:rPr lang="es-ES"/>
              <a:t>Haga clic para modificar el estilo de título del patrón</a:t>
            </a:r>
            <a:endParaRPr lang="es-EC"/>
          </a:p>
        </p:txBody>
      </p:sp>
      <p:sp>
        <p:nvSpPr>
          <p:cNvPr id="3" name="2 Marcador de contenido"/>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texto"/>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265914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406" y="4800600"/>
            <a:ext cx="7314248" cy="566738"/>
          </a:xfrm>
        </p:spPr>
        <p:txBody>
          <a:bodyPr anchor="b"/>
          <a:lstStyle>
            <a:lvl1pPr algn="l">
              <a:defRPr sz="2000" b="1"/>
            </a:lvl1pPr>
          </a:lstStyle>
          <a:p>
            <a:r>
              <a:rPr lang="es-ES"/>
              <a:t>Haga clic para modificar el estilo de título del patrón</a:t>
            </a:r>
            <a:endParaRPr lang="es-EC"/>
          </a:p>
        </p:txBody>
      </p:sp>
      <p:sp>
        <p:nvSpPr>
          <p:cNvPr id="3" name="2 Marcador de posición de imagen"/>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ACE0DDF-9BBD-471C-9CDB-359D9EBAE075}" type="datetimeFigureOut">
              <a:rPr lang="es-EC" smtClean="0"/>
              <a:t>10/11/2023</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8F066149-7A27-4793-927C-CBC3E3AB0C68}" type="slidenum">
              <a:rPr lang="es-EC" smtClean="0"/>
              <a:t>‹Nº›</a:t>
            </a:fld>
            <a:endParaRPr lang="es-EC"/>
          </a:p>
        </p:txBody>
      </p:sp>
    </p:spTree>
    <p:extLst>
      <p:ext uri="{BB962C8B-B14F-4D97-AF65-F5344CB8AC3E}">
        <p14:creationId xmlns:p14="http://schemas.microsoft.com/office/powerpoint/2010/main" val="3380307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2 Marcador de texto"/>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3 Marcador de fecha"/>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E0DDF-9BBD-471C-9CDB-359D9EBAE075}" type="datetimeFigureOut">
              <a:rPr lang="es-EC" smtClean="0"/>
              <a:t>10/11/2023</a:t>
            </a:fld>
            <a:endParaRPr lang="es-EC"/>
          </a:p>
        </p:txBody>
      </p:sp>
      <p:sp>
        <p:nvSpPr>
          <p:cNvPr id="5" name="4 Marcador de pie de página"/>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66149-7A27-4793-927C-CBC3E3AB0C68}" type="slidenum">
              <a:rPr lang="es-EC" smtClean="0"/>
              <a:t>‹Nº›</a:t>
            </a:fld>
            <a:endParaRPr lang="es-EC"/>
          </a:p>
        </p:txBody>
      </p:sp>
    </p:spTree>
    <p:extLst>
      <p:ext uri="{BB962C8B-B14F-4D97-AF65-F5344CB8AC3E}">
        <p14:creationId xmlns:p14="http://schemas.microsoft.com/office/powerpoint/2010/main" val="419208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446"/>
            <a:ext cx="12191209" cy="6857554"/>
          </a:xfrm>
          <a:prstGeom prst="rect">
            <a:avLst/>
          </a:prstGeom>
        </p:spPr>
      </p:pic>
      <p:sp>
        <p:nvSpPr>
          <p:cNvPr id="3" name="CuadroTexto 3">
            <a:extLst>
              <a:ext uri="{FF2B5EF4-FFF2-40B4-BE49-F238E27FC236}">
                <a16:creationId xmlns:a16="http://schemas.microsoft.com/office/drawing/2014/main" id="{96A5B300-F3D0-2E4A-8D0F-02C5EEEBE75F}"/>
              </a:ext>
            </a:extLst>
          </p:cNvPr>
          <p:cNvSpPr txBox="1"/>
          <p:nvPr/>
        </p:nvSpPr>
        <p:spPr>
          <a:xfrm>
            <a:off x="622598" y="2644393"/>
            <a:ext cx="10339881" cy="1569660"/>
          </a:xfrm>
          <a:prstGeom prst="rect">
            <a:avLst/>
          </a:prstGeom>
          <a:noFill/>
        </p:spPr>
        <p:txBody>
          <a:bodyPr wrap="square" rtlCol="0">
            <a:spAutoFit/>
          </a:bodyPr>
          <a:lstStyle/>
          <a:p>
            <a:r>
              <a:rPr lang="es-MX" sz="3200" dirty="0">
                <a:solidFill>
                  <a:srgbClr val="005695"/>
                </a:solidFill>
              </a:rPr>
              <a:t>Las Tecnologías de la Información y Comunicación en la educación intercultural </a:t>
            </a:r>
            <a:endParaRPr lang="es-EC" sz="3200" dirty="0">
              <a:solidFill>
                <a:srgbClr val="005695"/>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3200" b="1" i="0" u="none" strike="noStrike" kern="1200" cap="none" spc="0" normalizeH="0" baseline="0" noProof="0" dirty="0">
              <a:ln>
                <a:noFill/>
              </a:ln>
              <a:solidFill>
                <a:srgbClr val="005695"/>
              </a:solidFill>
              <a:effectLst/>
              <a:uLnTx/>
              <a:uFillTx/>
              <a:latin typeface="Calibri" panose="020F0502020204030204"/>
              <a:ea typeface="+mn-ea"/>
              <a:cs typeface="+mn-cs"/>
            </a:endParaRPr>
          </a:p>
        </p:txBody>
      </p:sp>
      <p:sp>
        <p:nvSpPr>
          <p:cNvPr id="4" name="CuadroTexto 4">
            <a:extLst>
              <a:ext uri="{FF2B5EF4-FFF2-40B4-BE49-F238E27FC236}">
                <a16:creationId xmlns:a16="http://schemas.microsoft.com/office/drawing/2014/main" id="{A324EC20-1487-2749-805E-78110EE24A23}"/>
              </a:ext>
            </a:extLst>
          </p:cNvPr>
          <p:cNvSpPr txBox="1"/>
          <p:nvPr/>
        </p:nvSpPr>
        <p:spPr>
          <a:xfrm>
            <a:off x="333477" y="4797152"/>
            <a:ext cx="617869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sz="2000" b="1" dirty="0">
                <a:solidFill>
                  <a:srgbClr val="005695"/>
                </a:solidFill>
                <a:latin typeface="Calibri" panose="020F0502020204030204"/>
              </a:rPr>
              <a:t>Ponentes: Teresa Santamaria, María González</a:t>
            </a:r>
            <a:endParaRPr kumimoji="0" lang="es-EC" sz="2000" b="1" i="0" u="none" strike="noStrike" kern="1200" cap="none" spc="0" normalizeH="0" baseline="0" noProof="0" dirty="0">
              <a:ln>
                <a:noFill/>
              </a:ln>
              <a:solidFill>
                <a:srgbClr val="005695"/>
              </a:solidFill>
              <a:effectLst/>
              <a:uLnTx/>
              <a:uFillTx/>
              <a:latin typeface="Calibri" panose="020F0502020204030204"/>
              <a:ea typeface="+mn-ea"/>
              <a:cs typeface="+mn-cs"/>
            </a:endParaRPr>
          </a:p>
        </p:txBody>
      </p:sp>
      <p:sp>
        <p:nvSpPr>
          <p:cNvPr id="6" name="5 CuadroTexto"/>
          <p:cNvSpPr txBox="1"/>
          <p:nvPr/>
        </p:nvSpPr>
        <p:spPr>
          <a:xfrm>
            <a:off x="190550" y="6479758"/>
            <a:ext cx="2823209" cy="261610"/>
          </a:xfrm>
          <a:prstGeom prst="rect">
            <a:avLst/>
          </a:prstGeom>
          <a:noFill/>
        </p:spPr>
        <p:txBody>
          <a:bodyPr wrap="none" rtlCol="0">
            <a:spAutoFit/>
          </a:bodyPr>
          <a:lstStyle/>
          <a:p>
            <a:r>
              <a:rPr lang="es-EC" sz="1100" dirty="0">
                <a:solidFill>
                  <a:schemeClr val="bg1"/>
                </a:solidFill>
              </a:rPr>
              <a:t>https://gitacug.ug.edu.ec/3er-congreso-cietec</a:t>
            </a:r>
          </a:p>
        </p:txBody>
      </p:sp>
    </p:spTree>
    <p:extLst>
      <p:ext uri="{BB962C8B-B14F-4D97-AF65-F5344CB8AC3E}">
        <p14:creationId xmlns:p14="http://schemas.microsoft.com/office/powerpoint/2010/main" val="361230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3" y="-1"/>
            <a:ext cx="12188499" cy="6859077"/>
          </a:xfrm>
          <a:prstGeom prst="rect">
            <a:avLst/>
          </a:prstGeom>
        </p:spPr>
      </p:pic>
      <p:sp>
        <p:nvSpPr>
          <p:cNvPr id="3" name="Título 1">
            <a:extLst>
              <a:ext uri="{FF2B5EF4-FFF2-40B4-BE49-F238E27FC236}">
                <a16:creationId xmlns:a16="http://schemas.microsoft.com/office/drawing/2014/main" id="{5F657547-B69A-7A44-89AA-A6C6BE3F97C1}"/>
              </a:ext>
            </a:extLst>
          </p:cNvPr>
          <p:cNvSpPr txBox="1">
            <a:spLocks/>
          </p:cNvSpPr>
          <p:nvPr/>
        </p:nvSpPr>
        <p:spPr>
          <a:xfrm>
            <a:off x="1558702" y="583708"/>
            <a:ext cx="3579101" cy="76134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3600" b="1" dirty="0">
                <a:solidFill>
                  <a:srgbClr val="005695"/>
                </a:solidFill>
                <a:latin typeface="+mn-lt"/>
                <a:ea typeface="+mn-ea"/>
                <a:cs typeface="+mn-cs"/>
              </a:rPr>
              <a:t>INTRODUCCIÓN</a:t>
            </a:r>
            <a:endParaRPr lang="es-ES" sz="3600" b="1" dirty="0">
              <a:solidFill>
                <a:srgbClr val="005695"/>
              </a:solidFill>
              <a:latin typeface="+mn-lt"/>
              <a:ea typeface="+mn-ea"/>
              <a:cs typeface="+mn-cs"/>
            </a:endParaRPr>
          </a:p>
        </p:txBody>
      </p:sp>
      <p:sp>
        <p:nvSpPr>
          <p:cNvPr id="4" name="Rectángulo 4">
            <a:extLst>
              <a:ext uri="{FF2B5EF4-FFF2-40B4-BE49-F238E27FC236}">
                <a16:creationId xmlns:a16="http://schemas.microsoft.com/office/drawing/2014/main" id="{4A9B1ABC-0F8D-CD4F-A97D-36B562307DDF}"/>
              </a:ext>
            </a:extLst>
          </p:cNvPr>
          <p:cNvSpPr/>
          <p:nvPr/>
        </p:nvSpPr>
        <p:spPr>
          <a:xfrm>
            <a:off x="1774726" y="1844824"/>
            <a:ext cx="8836919" cy="3416320"/>
          </a:xfrm>
          <a:prstGeom prst="rect">
            <a:avLst/>
          </a:prstGeom>
        </p:spPr>
        <p:txBody>
          <a:bodyPr wrap="square">
            <a:spAutoFit/>
          </a:bodyPr>
          <a:lstStyle/>
          <a:p>
            <a:pPr algn="just" fontAlgn="base"/>
            <a:r>
              <a:rPr lang="es-MX" sz="2400" dirty="0">
                <a:solidFill>
                  <a:srgbClr val="005695"/>
                </a:solidFill>
              </a:rPr>
              <a:t>La educación en el Ecuador se encuentra en un estado de transición en el que el fenómeno de la inclusión de estudiantes cuya diversidad cultural no era antes conocida, o por lo menos, no con tanta fuerza y dinamismo (ESTEVE, 2003)Frente a esta realidad, en años recientes el modelo educativo en el que nos encontramos inmersos ha experimentado un proceso de cambio constante en el que por una parte, las etnias, costumbres, lenguas, etc. y por otra parte, los avances científicos y tecnológicos plantean una serie de exigencias y desafíos educativos. A este respecto, (Tubela &amp; Vilaseca, 2005).</a:t>
            </a:r>
            <a:endParaRPr lang="es-EC" sz="2400" dirty="0">
              <a:solidFill>
                <a:srgbClr val="005695"/>
              </a:solidFill>
            </a:endParaRPr>
          </a:p>
        </p:txBody>
      </p:sp>
    </p:spTree>
    <p:extLst>
      <p:ext uri="{BB962C8B-B14F-4D97-AF65-F5344CB8AC3E}">
        <p14:creationId xmlns:p14="http://schemas.microsoft.com/office/powerpoint/2010/main" val="371806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3" y="-1"/>
            <a:ext cx="12188499" cy="6859077"/>
          </a:xfrm>
          <a:prstGeom prst="rect">
            <a:avLst/>
          </a:prstGeom>
        </p:spPr>
      </p:pic>
      <p:sp>
        <p:nvSpPr>
          <p:cNvPr id="3" name="Título 1">
            <a:extLst>
              <a:ext uri="{FF2B5EF4-FFF2-40B4-BE49-F238E27FC236}">
                <a16:creationId xmlns:a16="http://schemas.microsoft.com/office/drawing/2014/main" id="{5F657547-B69A-7A44-89AA-A6C6BE3F97C1}"/>
              </a:ext>
            </a:extLst>
          </p:cNvPr>
          <p:cNvSpPr txBox="1">
            <a:spLocks/>
          </p:cNvSpPr>
          <p:nvPr/>
        </p:nvSpPr>
        <p:spPr>
          <a:xfrm>
            <a:off x="1414686" y="509502"/>
            <a:ext cx="3579101" cy="76134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EC" sz="3600" b="1" dirty="0">
                <a:solidFill>
                  <a:srgbClr val="005695"/>
                </a:solidFill>
                <a:latin typeface="+mn-lt"/>
                <a:ea typeface="+mn-ea"/>
                <a:cs typeface="+mn-cs"/>
              </a:rPr>
              <a:t>MARCO </a:t>
            </a:r>
            <a:r>
              <a:rPr lang="es-MX" sz="3600" b="1" dirty="0">
                <a:solidFill>
                  <a:srgbClr val="005695"/>
                </a:solidFill>
                <a:latin typeface="+mn-lt"/>
                <a:ea typeface="+mn-ea"/>
                <a:cs typeface="+mn-cs"/>
              </a:rPr>
              <a:t>TEÓRICO</a:t>
            </a:r>
            <a:r>
              <a:rPr lang="es-MX" sz="3600" kern="100" dirty="0">
                <a:solidFill>
                  <a:srgbClr val="000000"/>
                </a:solidFill>
                <a:latin typeface="Aptos" panose="020B0004020202020204" pitchFamily="34" charset="0"/>
                <a:ea typeface="Calibri" panose="020F0502020204030204" pitchFamily="34" charset="0"/>
                <a:cs typeface="Times New Roman" panose="02020603050405020304" pitchFamily="18" charset="0"/>
              </a:rPr>
              <a:t> </a:t>
            </a:r>
            <a:br>
              <a:rPr lang="es-EC" sz="3600" kern="100" dirty="0">
                <a:latin typeface="Calibri" panose="020F0502020204030204" pitchFamily="34" charset="0"/>
                <a:ea typeface="Calibri" panose="020F0502020204030204" pitchFamily="34" charset="0"/>
                <a:cs typeface="Times New Roman" panose="02020603050405020304" pitchFamily="18" charset="0"/>
              </a:rPr>
            </a:br>
            <a:r>
              <a:rPr lang="es-EC" sz="3600" b="1" dirty="0">
                <a:solidFill>
                  <a:srgbClr val="005695"/>
                </a:solidFill>
                <a:latin typeface="+mn-lt"/>
                <a:ea typeface="+mn-ea"/>
                <a:cs typeface="+mn-cs"/>
              </a:rPr>
              <a:t> </a:t>
            </a:r>
            <a:endParaRPr lang="es-ES" sz="3600" b="1" dirty="0">
              <a:solidFill>
                <a:srgbClr val="005695"/>
              </a:solidFill>
              <a:latin typeface="+mn-lt"/>
              <a:ea typeface="+mn-ea"/>
              <a:cs typeface="+mn-cs"/>
            </a:endParaRPr>
          </a:p>
        </p:txBody>
      </p:sp>
      <p:sp>
        <p:nvSpPr>
          <p:cNvPr id="4" name="Rectángulo 4">
            <a:extLst>
              <a:ext uri="{FF2B5EF4-FFF2-40B4-BE49-F238E27FC236}">
                <a16:creationId xmlns:a16="http://schemas.microsoft.com/office/drawing/2014/main" id="{4A9B1ABC-0F8D-CD4F-A97D-36B562307DDF}"/>
              </a:ext>
            </a:extLst>
          </p:cNvPr>
          <p:cNvSpPr/>
          <p:nvPr/>
        </p:nvSpPr>
        <p:spPr>
          <a:xfrm>
            <a:off x="1414687" y="1628800"/>
            <a:ext cx="9465348" cy="4154984"/>
          </a:xfrm>
          <a:prstGeom prst="rect">
            <a:avLst/>
          </a:prstGeom>
        </p:spPr>
        <p:txBody>
          <a:bodyPr wrap="square">
            <a:spAutoFit/>
          </a:bodyPr>
          <a:lstStyle/>
          <a:p>
            <a:pPr fontAlgn="base"/>
            <a:r>
              <a:rPr lang="es-MX" sz="2400" dirty="0">
                <a:solidFill>
                  <a:srgbClr val="005695"/>
                </a:solidFill>
              </a:rPr>
              <a:t>LAS TICS EN LA EDUCACIÓN INTERCULTURAL </a:t>
            </a:r>
          </a:p>
          <a:p>
            <a:pPr fontAlgn="base"/>
            <a:r>
              <a:rPr lang="es-MX" sz="2400" dirty="0">
                <a:solidFill>
                  <a:srgbClr val="005695"/>
                </a:solidFill>
              </a:rPr>
              <a:t>En los últimos años, la interculturalidad ha venido tomando relevancia en la sociedad, puesto que favorece al establecimiento de una cultura de diversidad, a través del involucramiento de culturas originarias, territorios indígenas, lenguas, entre otras., que han persistido en el tiempo y han sido relegadas por las sociedades. En este sentido, la interculturalidad debe ser entendida como la reflexión profunda de la diversidad cultural, la cual ofrece un intercambio enriquecedor de valores y actitudes, que a su vez permite romper prejuicios y crear espacio de interrelación/intercambio, generando lazos de convivencia entre los grupos culturales que conviven en una misma sociedad (Olivencia, 2015).</a:t>
            </a:r>
          </a:p>
        </p:txBody>
      </p:sp>
    </p:spTree>
    <p:extLst>
      <p:ext uri="{BB962C8B-B14F-4D97-AF65-F5344CB8AC3E}">
        <p14:creationId xmlns:p14="http://schemas.microsoft.com/office/powerpoint/2010/main" val="877605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3" y="-1"/>
            <a:ext cx="12188499" cy="6859077"/>
          </a:xfrm>
          <a:prstGeom prst="rect">
            <a:avLst/>
          </a:prstGeom>
        </p:spPr>
      </p:pic>
      <p:sp>
        <p:nvSpPr>
          <p:cNvPr id="3" name="CuadroTexto 6">
            <a:extLst>
              <a:ext uri="{FF2B5EF4-FFF2-40B4-BE49-F238E27FC236}">
                <a16:creationId xmlns:a16="http://schemas.microsoft.com/office/drawing/2014/main" id="{092A75F4-D736-0A40-8663-515324CB64F3}"/>
              </a:ext>
            </a:extLst>
          </p:cNvPr>
          <p:cNvSpPr txBox="1"/>
          <p:nvPr/>
        </p:nvSpPr>
        <p:spPr>
          <a:xfrm>
            <a:off x="1721516" y="553858"/>
            <a:ext cx="8006666" cy="646331"/>
          </a:xfrm>
          <a:prstGeom prst="rect">
            <a:avLst/>
          </a:prstGeom>
          <a:noFill/>
        </p:spPr>
        <p:txBody>
          <a:bodyPr wrap="square" rtlCol="0">
            <a:spAutoFit/>
          </a:bodyPr>
          <a:lstStyle/>
          <a:p>
            <a:r>
              <a:rPr lang="es-MX" sz="3600" b="1" dirty="0">
                <a:solidFill>
                  <a:srgbClr val="005695"/>
                </a:solidFill>
              </a:rPr>
              <a:t>METODOLOGÍA</a:t>
            </a:r>
            <a:r>
              <a:rPr lang="es-MX" sz="3600"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a:t>
            </a:r>
            <a:endParaRPr lang="es-EC"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1">
            <a:extLst>
              <a:ext uri="{FF2B5EF4-FFF2-40B4-BE49-F238E27FC236}">
                <a16:creationId xmlns:a16="http://schemas.microsoft.com/office/drawing/2014/main" id="{EC3D2A74-BE08-B903-822A-616219A26B6F}"/>
              </a:ext>
            </a:extLst>
          </p:cNvPr>
          <p:cNvSpPr/>
          <p:nvPr/>
        </p:nvSpPr>
        <p:spPr>
          <a:xfrm>
            <a:off x="1696279" y="1981330"/>
            <a:ext cx="8799441" cy="3816429"/>
          </a:xfrm>
          <a:prstGeom prst="rect">
            <a:avLst/>
          </a:prstGeom>
        </p:spPr>
        <p:txBody>
          <a:bodyPr wrap="square">
            <a:spAutoFit/>
          </a:bodyPr>
          <a:lstStyle/>
          <a:p>
            <a:pPr fontAlgn="base"/>
            <a:r>
              <a:rPr lang="es-MX" sz="2200" dirty="0">
                <a:solidFill>
                  <a:srgbClr val="005695"/>
                </a:solidFill>
              </a:rPr>
              <a:t>LAS TICS EN LA EDUCACIÓN INTERCULTURAL </a:t>
            </a:r>
          </a:p>
          <a:p>
            <a:pPr fontAlgn="base"/>
            <a:r>
              <a:rPr lang="es-MX" sz="2200" dirty="0">
                <a:solidFill>
                  <a:srgbClr val="005695"/>
                </a:solidFill>
              </a:rPr>
              <a:t>En los últimos años, la interculturalidad ha venido tomando relevancia en la sociedad, puesto que favorece al establecimiento de una cultura de diversidad, a través del involucramiento de culturas originarias, territorios indígenas, lenguas, entre otras., que han persistido en el tiempo y han sido relegadas por las sociedades. En este sentido, la interculturalidad debe ser entendida como la reflexión profunda de la diversidad cultural, la cual ofrece un intercambio enriquecedor de valores y actitudes, que a su vez permite romper prejuicios y crear espacio de interrelación/intercambio, generando lazos de convivencia entre los grupos culturales que conviven en una misma sociedad (Olivencia, 2015).</a:t>
            </a:r>
          </a:p>
        </p:txBody>
      </p:sp>
    </p:spTree>
    <p:extLst>
      <p:ext uri="{BB962C8B-B14F-4D97-AF65-F5344CB8AC3E}">
        <p14:creationId xmlns:p14="http://schemas.microsoft.com/office/powerpoint/2010/main" val="855172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3" y="-1"/>
            <a:ext cx="12188499" cy="6859077"/>
          </a:xfrm>
          <a:prstGeom prst="rect">
            <a:avLst/>
          </a:prstGeom>
        </p:spPr>
      </p:pic>
      <p:sp>
        <p:nvSpPr>
          <p:cNvPr id="3" name="CuadroTexto 6">
            <a:extLst>
              <a:ext uri="{FF2B5EF4-FFF2-40B4-BE49-F238E27FC236}">
                <a16:creationId xmlns:a16="http://schemas.microsoft.com/office/drawing/2014/main" id="{092A75F4-D736-0A40-8663-515324CB64F3}"/>
              </a:ext>
            </a:extLst>
          </p:cNvPr>
          <p:cNvSpPr txBox="1"/>
          <p:nvPr/>
        </p:nvSpPr>
        <p:spPr>
          <a:xfrm>
            <a:off x="1486694" y="548680"/>
            <a:ext cx="8006666" cy="646331"/>
          </a:xfrm>
          <a:prstGeom prst="rect">
            <a:avLst/>
          </a:prstGeom>
          <a:noFill/>
        </p:spPr>
        <p:txBody>
          <a:bodyPr wrap="square" rtlCol="0">
            <a:spAutoFit/>
          </a:bodyPr>
          <a:lstStyle/>
          <a:p>
            <a:r>
              <a:rPr lang="es-MX" sz="3600" b="1" dirty="0">
                <a:solidFill>
                  <a:srgbClr val="005695"/>
                </a:solidFill>
              </a:rPr>
              <a:t>RESULTADOS</a:t>
            </a:r>
            <a:r>
              <a:rPr lang="es-MX" sz="1800"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rPr>
              <a:t> </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1">
            <a:extLst>
              <a:ext uri="{FF2B5EF4-FFF2-40B4-BE49-F238E27FC236}">
                <a16:creationId xmlns:a16="http://schemas.microsoft.com/office/drawing/2014/main" id="{EC3D2A74-BE08-B903-822A-616219A26B6F}"/>
              </a:ext>
            </a:extLst>
          </p:cNvPr>
          <p:cNvSpPr/>
          <p:nvPr/>
        </p:nvSpPr>
        <p:spPr>
          <a:xfrm>
            <a:off x="1486694" y="3933056"/>
            <a:ext cx="9145016" cy="2123658"/>
          </a:xfrm>
          <a:prstGeom prst="rect">
            <a:avLst/>
          </a:prstGeom>
        </p:spPr>
        <p:txBody>
          <a:bodyPr wrap="square">
            <a:spAutoFit/>
          </a:bodyPr>
          <a:lstStyle/>
          <a:p>
            <a:pPr fontAlgn="base"/>
            <a:r>
              <a:rPr lang="es-MX" sz="2200" dirty="0">
                <a:solidFill>
                  <a:srgbClr val="005695"/>
                </a:solidFill>
              </a:rPr>
              <a:t>En lo relacionado, a la utilización de las herramientas TIC’s en Kichwa, los resultados evidencian que el 72% de docentes utiliza diccionarios online, mientras que el 28% restante hace uso ya sea de software educativos o blogs (Figura 2). A este respecto, autores como (Quero, 2006.), (Guerrero, 2011) manifiestan que el uso eficiente de las TICs en el proceso de enseñanza de lenguas originarias.</a:t>
            </a:r>
          </a:p>
        </p:txBody>
      </p:sp>
      <p:pic>
        <p:nvPicPr>
          <p:cNvPr id="5" name="Imagen 3">
            <a:extLst>
              <a:ext uri="{FF2B5EF4-FFF2-40B4-BE49-F238E27FC236}">
                <a16:creationId xmlns:a16="http://schemas.microsoft.com/office/drawing/2014/main" id="{D84D0EA6-5B15-F395-DC19-DAC14F95F7A1}"/>
              </a:ext>
            </a:extLst>
          </p:cNvPr>
          <p:cNvPicPr>
            <a:picLocks noChangeAspect="1"/>
          </p:cNvPicPr>
          <p:nvPr/>
        </p:nvPicPr>
        <p:blipFill rotWithShape="1">
          <a:blip r:embed="rId3"/>
          <a:srcRect l="33695" t="43862" r="12653" b="22463"/>
          <a:stretch/>
        </p:blipFill>
        <p:spPr>
          <a:xfrm>
            <a:off x="2809616" y="1340768"/>
            <a:ext cx="6541214" cy="2308324"/>
          </a:xfrm>
          <a:prstGeom prst="rect">
            <a:avLst/>
          </a:prstGeom>
        </p:spPr>
      </p:pic>
    </p:spTree>
    <p:extLst>
      <p:ext uri="{BB962C8B-B14F-4D97-AF65-F5344CB8AC3E}">
        <p14:creationId xmlns:p14="http://schemas.microsoft.com/office/powerpoint/2010/main" val="122303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3" y="-1"/>
            <a:ext cx="12188499" cy="6859077"/>
          </a:xfrm>
          <a:prstGeom prst="rect">
            <a:avLst/>
          </a:prstGeom>
        </p:spPr>
      </p:pic>
      <p:sp>
        <p:nvSpPr>
          <p:cNvPr id="3" name="CuadroTexto 6">
            <a:extLst>
              <a:ext uri="{FF2B5EF4-FFF2-40B4-BE49-F238E27FC236}">
                <a16:creationId xmlns:a16="http://schemas.microsoft.com/office/drawing/2014/main" id="{092A75F4-D736-0A40-8663-515324CB64F3}"/>
              </a:ext>
            </a:extLst>
          </p:cNvPr>
          <p:cNvSpPr txBox="1"/>
          <p:nvPr/>
        </p:nvSpPr>
        <p:spPr>
          <a:xfrm>
            <a:off x="2232494" y="1772816"/>
            <a:ext cx="8006666" cy="584775"/>
          </a:xfrm>
          <a:prstGeom prst="rect">
            <a:avLst/>
          </a:prstGeom>
          <a:noFill/>
        </p:spPr>
        <p:txBody>
          <a:bodyPr wrap="square" rtlCol="0">
            <a:spAutoFit/>
          </a:bodyPr>
          <a:lstStyle/>
          <a:p>
            <a:pPr algn="ctr"/>
            <a:r>
              <a:rPr lang="es-MX" sz="3200" b="1" dirty="0">
                <a:solidFill>
                  <a:srgbClr val="005695"/>
                </a:solidFill>
              </a:rPr>
              <a:t>CONCLUSIONES</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1">
            <a:extLst>
              <a:ext uri="{FF2B5EF4-FFF2-40B4-BE49-F238E27FC236}">
                <a16:creationId xmlns:a16="http://schemas.microsoft.com/office/drawing/2014/main" id="{EC3D2A74-BE08-B903-822A-616219A26B6F}"/>
              </a:ext>
            </a:extLst>
          </p:cNvPr>
          <p:cNvSpPr/>
          <p:nvPr/>
        </p:nvSpPr>
        <p:spPr>
          <a:xfrm>
            <a:off x="1774726" y="2780928"/>
            <a:ext cx="8922202" cy="2308324"/>
          </a:xfrm>
          <a:prstGeom prst="rect">
            <a:avLst/>
          </a:prstGeom>
        </p:spPr>
        <p:txBody>
          <a:bodyPr wrap="square">
            <a:spAutoFit/>
          </a:bodyPr>
          <a:lstStyle/>
          <a:p>
            <a:pPr fontAlgn="base"/>
            <a:r>
              <a:rPr lang="es-MX" sz="2400" dirty="0"/>
              <a:t>Los datos analizados revelan que los establecimientos interculturales, utilizan las TICs para impartir sus clases, puesto que son herramientas digitales de fácil utilización y además contribuye a un proceso de enseñanza-aprendizaje de calidad. En este sentido a una primera conclusión a la que llegamos es que la mayor parte de docentes utiliza videos e imágenes para impartir clases.</a:t>
            </a:r>
            <a:endParaRPr lang="es-MX" sz="2400" dirty="0">
              <a:solidFill>
                <a:srgbClr val="005695"/>
              </a:solidFill>
            </a:endParaRPr>
          </a:p>
        </p:txBody>
      </p:sp>
    </p:spTree>
    <p:extLst>
      <p:ext uri="{BB962C8B-B14F-4D97-AF65-F5344CB8AC3E}">
        <p14:creationId xmlns:p14="http://schemas.microsoft.com/office/powerpoint/2010/main" val="1988316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3" y="-1"/>
            <a:ext cx="12188499" cy="6859077"/>
          </a:xfrm>
          <a:prstGeom prst="rect">
            <a:avLst/>
          </a:prstGeom>
        </p:spPr>
      </p:pic>
      <p:sp>
        <p:nvSpPr>
          <p:cNvPr id="3" name="CuadroTexto 6">
            <a:extLst>
              <a:ext uri="{FF2B5EF4-FFF2-40B4-BE49-F238E27FC236}">
                <a16:creationId xmlns:a16="http://schemas.microsoft.com/office/drawing/2014/main" id="{092A75F4-D736-0A40-8663-515324CB64F3}"/>
              </a:ext>
            </a:extLst>
          </p:cNvPr>
          <p:cNvSpPr txBox="1"/>
          <p:nvPr/>
        </p:nvSpPr>
        <p:spPr>
          <a:xfrm>
            <a:off x="2206774" y="595221"/>
            <a:ext cx="6028292" cy="584775"/>
          </a:xfrm>
          <a:prstGeom prst="rect">
            <a:avLst/>
          </a:prstGeom>
          <a:noFill/>
        </p:spPr>
        <p:txBody>
          <a:bodyPr wrap="square" rtlCol="0">
            <a:spAutoFit/>
          </a:bodyPr>
          <a:lstStyle/>
          <a:p>
            <a:r>
              <a:rPr lang="es-MX" sz="3200" b="1" dirty="0">
                <a:solidFill>
                  <a:srgbClr val="005695"/>
                </a:solidFill>
              </a:rPr>
              <a:t>REFERENCIAS</a:t>
            </a:r>
            <a:endParaRPr lang="es-EC"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E809C60B-851A-8D8B-37B4-F14AF0B89257}"/>
              </a:ext>
            </a:extLst>
          </p:cNvPr>
          <p:cNvPicPr>
            <a:picLocks noChangeAspect="1"/>
          </p:cNvPicPr>
          <p:nvPr/>
        </p:nvPicPr>
        <p:blipFill rotWithShape="1">
          <a:blip r:embed="rId3"/>
          <a:srcRect l="32499" t="38381" r="11142" b="23465"/>
          <a:stretch/>
        </p:blipFill>
        <p:spPr>
          <a:xfrm>
            <a:off x="1918742" y="2492896"/>
            <a:ext cx="7992888" cy="2968422"/>
          </a:xfrm>
          <a:prstGeom prst="rect">
            <a:avLst/>
          </a:prstGeom>
        </p:spPr>
      </p:pic>
    </p:spTree>
    <p:extLst>
      <p:ext uri="{BB962C8B-B14F-4D97-AF65-F5344CB8AC3E}">
        <p14:creationId xmlns:p14="http://schemas.microsoft.com/office/powerpoint/2010/main" val="19344253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545</Words>
  <Application>Microsoft Office PowerPoint</Application>
  <PresentationFormat>Personalizado</PresentationFormat>
  <Paragraphs>16</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Aptos</vt: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ANGELO DAVID PAZMIÑO QUIMI</cp:lastModifiedBy>
  <cp:revision>3</cp:revision>
  <dcterms:created xsi:type="dcterms:W3CDTF">2023-11-11T01:48:09Z</dcterms:created>
  <dcterms:modified xsi:type="dcterms:W3CDTF">2023-11-11T02:50:46Z</dcterms:modified>
</cp:coreProperties>
</file>